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8" r:id="rId19"/>
    <p:sldId id="265" r:id="rId13"/>
    <p:sldId id="266" r:id="rId14"/>
    <p:sldId id="267" r:id="rId15"/>
  </p:sld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uverture" id="{a900cc05-be29-68e0-b8be-2256fdc63234}">
          <p14:sldIdLst>
            <p14:sldId id="256"/>
          </p14:sldIdLst>
        </p14:section>
        <p14:section name="Les notions" id="{3d938fd5-4a31-c380-c499-de4ce8f307f1}">
          <p14:sldIdLst>
            <p14:sldId id="257"/>
            <p14:sldId id="258"/>
            <p14:sldId id="259"/>
            <p14:sldId id="260"/>
            <p14:sldId id="261"/>
          </p14:sldIdLst>
        </p14:section>
        <p14:section name="Cadre" id="{c9c0c152-0969-3b59-c8ba-ae7f57ed12d5}">
          <p14:sldIdLst>
            <p14:sldId id="262"/>
            <p14:sldId id="263"/>
          </p14:sldIdLst>
        </p14:section>
        <p14:section name="Travail en groupes" id="{1e42394b-63af-d946-14d5-297112bc0d64}">
          <p14:sldIdLst>
            <p14:sldId id="264"/>
            <p14:sldId id="265"/>
          </p14:sldIdLst>
        </p14:section>
        <p14:section name="Restitution" id="{38fbddd5-f36b-7bd6-c63c-7308ded39e50}">
          <p14:sldIdLst>
            <p14:sldId id="266"/>
            <p14:sldId id="26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  <Relationship Id="rId19" Type="http://schemas.openxmlformats.org/officeDocument/2006/relationships/slide" Target="slides/slide13.xml"/>
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Accueil et lancement de l'atelier (15h30 à Dakar, 17h30 à Paris). Raby annonce le déroulé : travail en groupes de 15h30 à 16h00, pause de 16h00 à 16h15, puis restitution de 16h20 à 17h30 (à Paris : 17h30 – 18h00, pause, restitution 18h20 – 19h30).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Présenter la logique d'ensemble avant les définitions. Chaque notion nourrit les autres : c'est ce que les groupes devront montrer à l'étape « Relier 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Raby lit ces règles à Dakar, Suzanne à Paris. Insister sur le droit de ne pas parler ou de sortir, surtout pour les groupes féminicide (4 à Dakar, 6 à Paris).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Travail en groupes de 15h30 à 16h00 (17h30 – 18h00 à Paris). Raby affiche le compte à rebours en plein écran dans le Meet et donne une alerte quelques minutes avant la fin. Plan B : si les groupes sont en retard, l'étape Relier se fait pendant la synthèse collective.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Les liens vers les articles sont dans le document des études de cas.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Restitution de 16h20 à 17h30 (18h20 – 19h30 à Paris), puis synthèse collective. Chaque porte-parole résume en trois points plutôt que de lire toutes les réponses. Le Google Doc de restitution est affiché à l'écran.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 idx="100" hasCustomPrompt="1"/>
          </p:nvPr>
        </p:nvSpPr>
        <p:spPr>
          <a:xfrm>
            <a:off x="548640" y="320040"/>
            <a:ext cx="8046720" cy="685800"/>
          </a:xfrm>
          <a:prstGeom prst="rect">
            <a:avLst/>
          </a:prstGeom>
          <a:noFill/>
        </p:spPr>
        <p:txBody>
          <a:bodyPr wrap="square" rtlCol="0"/>
          <a:lstStyle>
            <a:lvl1pPr marL="0" indent="0">
              <a:buNone/>
              <a:def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548640" y="475488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WaxJotna · Rentrée féministe · 10 octobre 2026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365760" cy="27432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365760" cy="27432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Q1" Type="http://schemas.openxmlformats.org/officeDocument/2006/relationships/image" Target="../media/qr_etudes.png"/><Relationship Id="rIdQ2" Type="http://schemas.openxmlformats.org/officeDocument/2006/relationships/image" Target="../media/qr_restitution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914400"/>
            <a:ext cx="78638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400" dirty="0">
                <a:solidFill>
                  <a:srgbClr val="FF6B72"/>
                </a:solidFill>
              </a:rPr>
              <a:t>ATELIER PARTICIPATIF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325880"/>
            <a:ext cx="7315200" cy="14630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Comprendre les mécanismes des inégalités de genre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2880360"/>
            <a:ext cx="78638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accent6"/>
                </a:solidFill>
              </a:rPr>
              <a:t>Patriarcat · Sexisme · Misogynie · Féminicide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4023360"/>
            <a:ext cx="78638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bg1"/>
                </a:solidFill>
              </a:rPr>
              <a:t>Rentrée féministe WaxJotna · Samedi 10 octobre 2026 · Dakar &amp; Paris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343400"/>
            <a:ext cx="786384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FF6B72"/>
                </a:solidFill>
              </a:rPr>
              <a:t>Le changement commence par nous.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 idx="100" hasCustomPrompt="1"/>
          </p:nvPr>
        </p:nvSpPr>
        <p:spPr>
          <a:xfrm>
            <a:off x="548640" y="320040"/>
            <a:ext cx="804672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Quatre notions, un même système</a:t>
            </a:r>
            <a:endParaRPr lang="en-US" sz="3000" dirty="0"/>
          </a:p>
        </p:txBody>
      </p:sp>
      <p:sp>
        <p:nvSpPr>
          <p:cNvPr id="3" name="icon-circle"/>
          <p:cNvSpPr/>
          <p:nvPr/>
        </p:nvSpPr>
        <p:spPr>
          <a:xfrm>
            <a:off x="914400" y="1371600"/>
            <a:ext cx="1005840" cy="1005840"/>
          </a:xfrm>
          <a:prstGeom prst="ellipse">
            <a:avLst/>
          </a:prstGeom>
          <a:solidFill>
            <a:srgbClr val="6A2C91"/>
          </a:solidFill>
          <a:ln w="12700">
            <a:solidFill>
              <a:srgbClr val="6A2C91"/>
            </a:solidFill>
            <a:prstDash val="solid"/>
          </a:ln>
        </p:spPr>
      </p:sp>
      <p:pic>
        <p:nvPicPr>
          <p:cNvPr id="4" name="icon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5860" y="1623060"/>
            <a:ext cx="502920" cy="5029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514600"/>
            <a:ext cx="173736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tx2"/>
                </a:solidFill>
              </a:rPr>
              <a:t>Patriarcat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2926080"/>
            <a:ext cx="173736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chemeClr val="accent1"/>
                </a:solidFill>
              </a:rPr>
              <a:t>la structure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240280" y="1600200"/>
            <a:ext cx="36576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chemeClr val="accent2"/>
                </a:solidFill>
              </a:rPr>
              <a:t>→</a:t>
            </a:r>
            <a:endParaRPr lang="en-US" sz="2600" dirty="0"/>
          </a:p>
        </p:txBody>
      </p:sp>
      <p:sp>
        <p:nvSpPr>
          <p:cNvPr id="8" name="icon-circle"/>
          <p:cNvSpPr/>
          <p:nvPr/>
        </p:nvSpPr>
        <p:spPr>
          <a:xfrm>
            <a:off x="2926080" y="1371600"/>
            <a:ext cx="1005840" cy="1005840"/>
          </a:xfrm>
          <a:prstGeom prst="ellipse">
            <a:avLst/>
          </a:prstGeom>
          <a:solidFill>
            <a:srgbClr val="6A2C91"/>
          </a:solidFill>
          <a:ln w="12700">
            <a:solidFill>
              <a:srgbClr val="6A2C91"/>
            </a:solidFill>
            <a:prstDash val="solid"/>
          </a:ln>
        </p:spPr>
      </p:sp>
      <p:pic>
        <p:nvPicPr>
          <p:cNvPr id="9" name="icon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7540" y="1623060"/>
            <a:ext cx="502920" cy="50292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2560320" y="2514600"/>
            <a:ext cx="173736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tx2"/>
                </a:solidFill>
              </a:rPr>
              <a:t>Sexisme</a:t>
            </a:r>
            <a:endParaRPr lang="en-US" sz="1800" dirty="0"/>
          </a:p>
        </p:txBody>
      </p:sp>
      <p:sp>
        <p:nvSpPr>
          <p:cNvPr id="11" name="Text 7"/>
          <p:cNvSpPr txBox="1"/>
          <p:nvPr/>
        </p:nvSpPr>
        <p:spPr>
          <a:xfrm>
            <a:off x="2560320" y="2926080"/>
            <a:ext cx="173736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chemeClr val="accent1"/>
                </a:solidFill>
              </a:rPr>
              <a:t>l'idéologie</a:t>
            </a:r>
            <a:endParaRPr lang="en-US" sz="1400" dirty="0"/>
          </a:p>
        </p:txBody>
      </p:sp>
      <p:sp>
        <p:nvSpPr>
          <p:cNvPr id="12" name="Text 8"/>
          <p:cNvSpPr txBox="1"/>
          <p:nvPr/>
        </p:nvSpPr>
        <p:spPr>
          <a:xfrm>
            <a:off x="4251960" y="1600200"/>
            <a:ext cx="36576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chemeClr val="accent2"/>
                </a:solidFill>
              </a:rPr>
              <a:t>→</a:t>
            </a:r>
            <a:endParaRPr lang="en-US" sz="2600" dirty="0"/>
          </a:p>
        </p:txBody>
      </p:sp>
      <p:sp>
        <p:nvSpPr>
          <p:cNvPr id="13" name="icon-circle"/>
          <p:cNvSpPr/>
          <p:nvPr/>
        </p:nvSpPr>
        <p:spPr>
          <a:xfrm>
            <a:off x="4937760" y="1371600"/>
            <a:ext cx="1005840" cy="1005840"/>
          </a:xfrm>
          <a:prstGeom prst="ellipse">
            <a:avLst/>
          </a:prstGeom>
          <a:solidFill>
            <a:srgbClr val="6A2C91"/>
          </a:solidFill>
          <a:ln w="12700">
            <a:solidFill>
              <a:srgbClr val="6A2C91"/>
            </a:solidFill>
            <a:prstDash val="solid"/>
          </a:ln>
        </p:spPr>
      </p:sp>
      <p:pic>
        <p:nvPicPr>
          <p:cNvPr id="14" name="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9220" y="1623060"/>
            <a:ext cx="502920" cy="50292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4572000" y="2514600"/>
            <a:ext cx="173736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tx2"/>
                </a:solidFill>
              </a:rPr>
              <a:t>Misogynie</a:t>
            </a:r>
            <a:endParaRPr lang="en-US" sz="1800" dirty="0"/>
          </a:p>
        </p:txBody>
      </p:sp>
      <p:sp>
        <p:nvSpPr>
          <p:cNvPr id="16" name="Text 11"/>
          <p:cNvSpPr txBox="1"/>
          <p:nvPr/>
        </p:nvSpPr>
        <p:spPr>
          <a:xfrm>
            <a:off x="4572000" y="2926080"/>
            <a:ext cx="173736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chemeClr val="accent1"/>
                </a:solidFill>
              </a:rPr>
              <a:t>le contrôle</a:t>
            </a:r>
            <a:endParaRPr lang="en-US" sz="1400" dirty="0"/>
          </a:p>
        </p:txBody>
      </p:sp>
      <p:sp>
        <p:nvSpPr>
          <p:cNvPr id="17" name="Text 12"/>
          <p:cNvSpPr txBox="1"/>
          <p:nvPr/>
        </p:nvSpPr>
        <p:spPr>
          <a:xfrm>
            <a:off x="6263640" y="1600200"/>
            <a:ext cx="36576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chemeClr val="accent2"/>
                </a:solidFill>
              </a:rPr>
              <a:t>→</a:t>
            </a:r>
            <a:endParaRPr lang="en-US" sz="2600" dirty="0"/>
          </a:p>
        </p:txBody>
      </p:sp>
      <p:sp>
        <p:nvSpPr>
          <p:cNvPr id="18" name="icon-circle"/>
          <p:cNvSpPr/>
          <p:nvPr/>
        </p:nvSpPr>
        <p:spPr>
          <a:xfrm>
            <a:off x="6949440" y="1371600"/>
            <a:ext cx="1005840" cy="1005840"/>
          </a:xfrm>
          <a:prstGeom prst="ellipse">
            <a:avLst/>
          </a:prstGeom>
          <a:solidFill>
            <a:srgbClr val="C2549A"/>
          </a:solidFill>
          <a:ln w="12700">
            <a:solidFill>
              <a:srgbClr val="C2549A"/>
            </a:solidFill>
            <a:prstDash val="solid"/>
          </a:ln>
        </p:spPr>
      </p:sp>
      <p:pic>
        <p:nvPicPr>
          <p:cNvPr id="19" name="icon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900" y="1623060"/>
            <a:ext cx="502920" cy="50292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6583680" y="2514600"/>
            <a:ext cx="173736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tx2"/>
                </a:solidFill>
              </a:rPr>
              <a:t>Féminicide</a:t>
            </a:r>
            <a:endParaRPr lang="en-US" sz="1800" dirty="0"/>
          </a:p>
        </p:txBody>
      </p:sp>
      <p:sp>
        <p:nvSpPr>
          <p:cNvPr id="21" name="Text 15"/>
          <p:cNvSpPr txBox="1"/>
          <p:nvPr/>
        </p:nvSpPr>
        <p:spPr>
          <a:xfrm>
            <a:off x="6583680" y="2926080"/>
            <a:ext cx="173736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chemeClr val="accent1"/>
                </a:solidFill>
              </a:rPr>
              <a:t>l'issue la plus extrême</a:t>
            </a:r>
            <a:endParaRPr lang="en-US" sz="1400" dirty="0"/>
          </a:p>
        </p:txBody>
      </p:sp>
      <p:sp>
        <p:nvSpPr>
          <p:cNvPr id="22" name="Text 16"/>
          <p:cNvSpPr txBox="1"/>
          <p:nvPr/>
        </p:nvSpPr>
        <p:spPr>
          <a:xfrm>
            <a:off x="548640" y="3703320"/>
            <a:ext cx="8046720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Le patriarcat organise les inégalités, le sexisme les justifie, la misogynie punit celles qui les contestent, et le féminicide en est l'issue la plus extrême.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365760" cy="27432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 idx="100" hasCustomPrompt="1"/>
          </p:nvPr>
        </p:nvSpPr>
        <p:spPr>
          <a:xfrm>
            <a:off x="548640" y="320040"/>
            <a:ext cx="804672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Patriarcat</a:t>
            </a:r>
            <a:endParaRPr lang="en-US" sz="3000" dirty="0"/>
          </a:p>
        </p:txBody>
      </p:sp>
      <p:sp>
        <p:nvSpPr>
          <p:cNvPr id="3" name="icon-panel"/>
          <p:cNvSpPr/>
          <p:nvPr/>
        </p:nvSpPr>
        <p:spPr>
          <a:xfrm>
            <a:off x="548640" y="1188720"/>
            <a:ext cx="2377440" cy="3291840"/>
          </a:xfrm>
          <a:prstGeom prst="roundRect">
            <a:avLst>
              <a:gd name="adj" fmla="val 576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icon-circle"/>
          <p:cNvSpPr/>
          <p:nvPr/>
        </p:nvSpPr>
        <p:spPr>
          <a:xfrm>
            <a:off x="1051560" y="1691640"/>
            <a:ext cx="1371600" cy="1371600"/>
          </a:xfrm>
          <a:prstGeom prst="ellipse">
            <a:avLst/>
          </a:prstGeom>
          <a:solidFill>
            <a:srgbClr val="6A2C91"/>
          </a:solidFill>
          <a:ln w="12700">
            <a:solidFill>
              <a:srgbClr val="6A2C91"/>
            </a:solidFill>
            <a:prstDash val="solid"/>
          </a:ln>
        </p:spPr>
      </p:sp>
      <p:pic>
        <p:nvPicPr>
          <p:cNvPr id="5" name="icon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4460" y="2034540"/>
            <a:ext cx="685800" cy="6858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291840"/>
            <a:ext cx="23774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chemeClr val="tx2"/>
                </a:solidFill>
              </a:rPr>
              <a:t>PATRIARCAT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3291840" y="1188720"/>
            <a:ext cx="5303520" cy="16002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Un système social, politique, économique et culturel dans lequel les hommes, en tant que groupe, détiennent le pouvoir, les privilèges et l'autorité, au détriment des femmes.</a:t>
            </a:r>
            <a:endParaRPr lang="en-US" sz="1700" dirty="0"/>
          </a:p>
        </p:txBody>
      </p:sp>
      <p:sp>
        <p:nvSpPr>
          <p:cNvPr id="8" name="key-callout"/>
          <p:cNvSpPr/>
          <p:nvPr/>
        </p:nvSpPr>
        <p:spPr>
          <a:xfrm>
            <a:off x="3291840" y="2926080"/>
            <a:ext cx="5303520" cy="685800"/>
          </a:xfrm>
          <a:prstGeom prst="roundRect">
            <a:avLst>
              <a:gd name="adj" fmla="val 13333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3474720" y="2926080"/>
            <a:ext cx="493776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6B72"/>
                </a:solidFill>
              </a:rPr>
              <a:t>C'est la structure qui organise les inégalités.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3291840" y="3794760"/>
            <a:ext cx="5303520" cy="5486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chemeClr val="accent1"/>
                </a:solidFill>
              </a:rPr>
              <a:t>Exemple : des décisions familiales prises par les hommes, sans les femmes concernées.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365760" cy="27432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 idx="100" hasCustomPrompt="1"/>
          </p:nvPr>
        </p:nvSpPr>
        <p:spPr>
          <a:xfrm>
            <a:off x="548640" y="320040"/>
            <a:ext cx="804672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Sexisme</a:t>
            </a:r>
            <a:endParaRPr lang="en-US" sz="3000" dirty="0"/>
          </a:p>
        </p:txBody>
      </p:sp>
      <p:sp>
        <p:nvSpPr>
          <p:cNvPr id="3" name="icon-panel"/>
          <p:cNvSpPr/>
          <p:nvPr/>
        </p:nvSpPr>
        <p:spPr>
          <a:xfrm>
            <a:off x="548640" y="1188720"/>
            <a:ext cx="2377440" cy="3291840"/>
          </a:xfrm>
          <a:prstGeom prst="roundRect">
            <a:avLst>
              <a:gd name="adj" fmla="val 576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icon-circle"/>
          <p:cNvSpPr/>
          <p:nvPr/>
        </p:nvSpPr>
        <p:spPr>
          <a:xfrm>
            <a:off x="1051560" y="1691640"/>
            <a:ext cx="1371600" cy="1371600"/>
          </a:xfrm>
          <a:prstGeom prst="ellipse">
            <a:avLst/>
          </a:prstGeom>
          <a:solidFill>
            <a:srgbClr val="6A2C91"/>
          </a:solidFill>
          <a:ln w="12700">
            <a:solidFill>
              <a:srgbClr val="6A2C91"/>
            </a:solidFill>
            <a:prstDash val="solid"/>
          </a:ln>
        </p:spPr>
      </p:sp>
      <p:pic>
        <p:nvPicPr>
          <p:cNvPr id="5" name="icon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4460" y="2034540"/>
            <a:ext cx="685800" cy="6858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291840"/>
            <a:ext cx="23774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chemeClr val="tx2"/>
                </a:solidFill>
              </a:rPr>
              <a:t>SEXISME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3291840" y="1188720"/>
            <a:ext cx="5303520" cy="16002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Un ensemble d'idées, de stéréotypes et de croyances qui considèrent qu'un sexe, généralement le masculin, est supérieur à l'autre. Il présente les inégalités comme normales ou inévitables.</a:t>
            </a:r>
            <a:endParaRPr lang="en-US" sz="1700" dirty="0"/>
          </a:p>
        </p:txBody>
      </p:sp>
      <p:sp>
        <p:nvSpPr>
          <p:cNvPr id="8" name="key-callout"/>
          <p:cNvSpPr/>
          <p:nvPr/>
        </p:nvSpPr>
        <p:spPr>
          <a:xfrm>
            <a:off x="3291840" y="2926080"/>
            <a:ext cx="5303520" cy="685800"/>
          </a:xfrm>
          <a:prstGeom prst="roundRect">
            <a:avLst>
              <a:gd name="adj" fmla="val 13333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3474720" y="2926080"/>
            <a:ext cx="493776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6B72"/>
                </a:solidFill>
              </a:rPr>
              <a:t>C'est l'idéologie qui justifie le système.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3291840" y="3794760"/>
            <a:ext cx="5303520" cy="5486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chemeClr val="accent1"/>
                </a:solidFill>
              </a:rPr>
              <a:t>Exemple : « les femmes sont trop émotives pour diriger ».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365760" cy="27432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 idx="100" hasCustomPrompt="1"/>
          </p:nvPr>
        </p:nvSpPr>
        <p:spPr>
          <a:xfrm>
            <a:off x="548640" y="320040"/>
            <a:ext cx="804672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Misogynie</a:t>
            </a:r>
            <a:endParaRPr lang="en-US" sz="3000" dirty="0"/>
          </a:p>
        </p:txBody>
      </p:sp>
      <p:sp>
        <p:nvSpPr>
          <p:cNvPr id="3" name="icon-panel"/>
          <p:cNvSpPr/>
          <p:nvPr/>
        </p:nvSpPr>
        <p:spPr>
          <a:xfrm>
            <a:off x="548640" y="1188720"/>
            <a:ext cx="2377440" cy="3291840"/>
          </a:xfrm>
          <a:prstGeom prst="roundRect">
            <a:avLst>
              <a:gd name="adj" fmla="val 576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icon-circle"/>
          <p:cNvSpPr/>
          <p:nvPr/>
        </p:nvSpPr>
        <p:spPr>
          <a:xfrm>
            <a:off x="1051560" y="1691640"/>
            <a:ext cx="1371600" cy="1371600"/>
          </a:xfrm>
          <a:prstGeom prst="ellipse">
            <a:avLst/>
          </a:prstGeom>
          <a:solidFill>
            <a:srgbClr val="6A2C91"/>
          </a:solidFill>
          <a:ln w="12700">
            <a:solidFill>
              <a:srgbClr val="6A2C91"/>
            </a:solidFill>
            <a:prstDash val="solid"/>
          </a:ln>
        </p:spPr>
      </p:sp>
      <p:pic>
        <p:nvPicPr>
          <p:cNvPr id="5" name="icon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4460" y="2034540"/>
            <a:ext cx="685800" cy="6858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291840"/>
            <a:ext cx="23774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chemeClr val="tx2"/>
                </a:solidFill>
              </a:rPr>
              <a:t>MISOGYNIE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3291840" y="1188720"/>
            <a:ext cx="5303520" cy="16002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Un ensemble de pratiques, de propos et d'attitudes de rejet, de dévalorisation et de haine envers les femmes, surtout lorsqu'elles contestent l'ordre patriarcal ou revendiquent leur liberté.</a:t>
            </a:r>
            <a:endParaRPr lang="en-US" sz="1700" dirty="0"/>
          </a:p>
        </p:txBody>
      </p:sp>
      <p:sp>
        <p:nvSpPr>
          <p:cNvPr id="8" name="key-callout"/>
          <p:cNvSpPr/>
          <p:nvPr/>
        </p:nvSpPr>
        <p:spPr>
          <a:xfrm>
            <a:off x="3291840" y="2926080"/>
            <a:ext cx="5303520" cy="685800"/>
          </a:xfrm>
          <a:prstGeom prst="roundRect">
            <a:avLst>
              <a:gd name="adj" fmla="val 13333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3474720" y="2926080"/>
            <a:ext cx="493776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6B72"/>
                </a:solidFill>
              </a:rPr>
              <a:t>C'est le mécanisme de contrôle qui punit et fait taire.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3291840" y="3794760"/>
            <a:ext cx="5303520" cy="5486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chemeClr val="accent1"/>
                </a:solidFill>
              </a:rPr>
              <a:t>Exemple : le harcèlement en ligne d'une femme qui prend la parole.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365760" cy="27432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 idx="100" hasCustomPrompt="1"/>
          </p:nvPr>
        </p:nvSpPr>
        <p:spPr>
          <a:xfrm>
            <a:off x="548640" y="320040"/>
            <a:ext cx="804672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Féminicide</a:t>
            </a:r>
            <a:endParaRPr lang="en-US" sz="3000" dirty="0"/>
          </a:p>
        </p:txBody>
      </p:sp>
      <p:sp>
        <p:nvSpPr>
          <p:cNvPr id="3" name="icon-panel"/>
          <p:cNvSpPr/>
          <p:nvPr/>
        </p:nvSpPr>
        <p:spPr>
          <a:xfrm>
            <a:off x="548640" y="1188720"/>
            <a:ext cx="2377440" cy="3291840"/>
          </a:xfrm>
          <a:prstGeom prst="roundRect">
            <a:avLst>
              <a:gd name="adj" fmla="val 576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icon-circle"/>
          <p:cNvSpPr/>
          <p:nvPr/>
        </p:nvSpPr>
        <p:spPr>
          <a:xfrm>
            <a:off x="1051560" y="1691640"/>
            <a:ext cx="1371600" cy="1371600"/>
          </a:xfrm>
          <a:prstGeom prst="ellipse">
            <a:avLst/>
          </a:prstGeom>
          <a:solidFill>
            <a:srgbClr val="C2549A"/>
          </a:solidFill>
          <a:ln w="12700">
            <a:solidFill>
              <a:srgbClr val="C2549A"/>
            </a:solidFill>
            <a:prstDash val="solid"/>
          </a:ln>
        </p:spPr>
      </p:sp>
      <p:pic>
        <p:nvPicPr>
          <p:cNvPr id="5" name="icon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4460" y="2034540"/>
            <a:ext cx="685800" cy="6858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291840"/>
            <a:ext cx="23774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chemeClr val="tx2"/>
                </a:solidFill>
              </a:rPr>
              <a:t>FÉMINICIDE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3291840" y="1188720"/>
            <a:ext cx="5303520" cy="16002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Le meurtre d'une femme ou d'une fille en raison de son genre, le plus souvent commis par un conjoint, un ex-conjoint ou un proche. Il est l'aboutissement le plus grave d'une série de violences et de contrôle.</a:t>
            </a:r>
            <a:endParaRPr lang="en-US" sz="1700" dirty="0"/>
          </a:p>
        </p:txBody>
      </p:sp>
      <p:sp>
        <p:nvSpPr>
          <p:cNvPr id="8" name="key-callout"/>
          <p:cNvSpPr/>
          <p:nvPr/>
        </p:nvSpPr>
        <p:spPr>
          <a:xfrm>
            <a:off x="3291840" y="2926080"/>
            <a:ext cx="5303520" cy="685800"/>
          </a:xfrm>
          <a:prstGeom prst="roundRect">
            <a:avLst>
              <a:gd name="adj" fmla="val 13333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3474720" y="2926080"/>
            <a:ext cx="493776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6B72"/>
                </a:solidFill>
              </a:rPr>
              <a:t>C'est l'expression la plus extrême du système.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3291840" y="3794760"/>
            <a:ext cx="5303520" cy="5486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chemeClr val="accent1"/>
                </a:solidFill>
              </a:rPr>
              <a:t>Sa reconnaissance par la loi est une revendication de WaxJotna.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365760" cy="27432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 idx="100" hasCustomPrompt="1"/>
          </p:nvPr>
        </p:nvSpPr>
        <p:spPr>
          <a:xfrm>
            <a:off x="548640" y="320040"/>
            <a:ext cx="804672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espace sûr pour toutes</a:t>
            </a:r>
            <a:endParaRPr lang="en-US" sz="3000" dirty="0"/>
          </a:p>
        </p:txBody>
      </p:sp>
      <p:sp>
        <p:nvSpPr>
          <p:cNvPr id="3" name="rule-card"/>
          <p:cNvSpPr/>
          <p:nvPr/>
        </p:nvSpPr>
        <p:spPr>
          <a:xfrm>
            <a:off x="548640" y="1234440"/>
            <a:ext cx="3931920" cy="1463040"/>
          </a:xfrm>
          <a:prstGeom prst="roundRect">
            <a:avLst>
              <a:gd name="adj" fmla="val 7500"/>
            </a:avLst>
          </a:prstGeom>
          <a:solidFill>
            <a:srgbClr val="F1E8F8"/>
          </a:solidFill>
          <a:ln w="12700">
            <a:solidFill>
              <a:srgbClr val="F1E8F8"/>
            </a:solidFill>
            <a:prstDash val="solid"/>
          </a:ln>
        </p:spPr>
      </p:sp>
      <p:sp>
        <p:nvSpPr>
          <p:cNvPr id="4" name="icon-circle"/>
          <p:cNvSpPr/>
          <p:nvPr/>
        </p:nvSpPr>
        <p:spPr>
          <a:xfrm>
            <a:off x="777240" y="1600200"/>
            <a:ext cx="731520" cy="731520"/>
          </a:xfrm>
          <a:prstGeom prst="ellipse">
            <a:avLst/>
          </a:prstGeom>
          <a:solidFill>
            <a:srgbClr val="6A2C91"/>
          </a:solidFill>
          <a:ln w="12700">
            <a:solidFill>
              <a:srgbClr val="6A2C91"/>
            </a:solidFill>
            <a:prstDash val="solid"/>
          </a:ln>
        </p:spPr>
      </p:sp>
      <p:pic>
        <p:nvPicPr>
          <p:cNvPr id="5" name="icon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1783080"/>
            <a:ext cx="365760" cy="3657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91640" y="1463040"/>
            <a:ext cx="265176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Écouter sans juger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1691640" y="1874520"/>
            <a:ext cx="2651760" cy="6858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Chaque expérience compte, on ne coupe pas la parole.</a:t>
            </a:r>
            <a:endParaRPr lang="en-US" sz="1400" dirty="0"/>
          </a:p>
        </p:txBody>
      </p:sp>
      <p:sp>
        <p:nvSpPr>
          <p:cNvPr id="8" name="rule-card"/>
          <p:cNvSpPr/>
          <p:nvPr/>
        </p:nvSpPr>
        <p:spPr>
          <a:xfrm>
            <a:off x="4663440" y="1234440"/>
            <a:ext cx="3931920" cy="1463040"/>
          </a:xfrm>
          <a:prstGeom prst="roundRect">
            <a:avLst>
              <a:gd name="adj" fmla="val 7500"/>
            </a:avLst>
          </a:prstGeom>
          <a:solidFill>
            <a:srgbClr val="F1E8F8"/>
          </a:solidFill>
          <a:ln w="12700">
            <a:solidFill>
              <a:srgbClr val="F1E8F8"/>
            </a:solidFill>
            <a:prstDash val="solid"/>
          </a:ln>
        </p:spPr>
      </p:sp>
      <p:sp>
        <p:nvSpPr>
          <p:cNvPr id="9" name="icon-circle"/>
          <p:cNvSpPr/>
          <p:nvPr/>
        </p:nvSpPr>
        <p:spPr>
          <a:xfrm>
            <a:off x="4892040" y="1600200"/>
            <a:ext cx="731520" cy="731520"/>
          </a:xfrm>
          <a:prstGeom prst="ellipse">
            <a:avLst/>
          </a:prstGeom>
          <a:solidFill>
            <a:srgbClr val="6A2C91"/>
          </a:solidFill>
          <a:ln w="12700">
            <a:solidFill>
              <a:srgbClr val="6A2C91"/>
            </a:solidFill>
            <a:prstDash val="solid"/>
          </a:ln>
        </p:spPr>
      </p:sp>
      <p:pic>
        <p:nvPicPr>
          <p:cNvPr id="10" name="icon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920" y="1783080"/>
            <a:ext cx="365760" cy="36576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806440" y="1463040"/>
            <a:ext cx="265176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Confidentialité</a:t>
            </a:r>
            <a:endParaRPr lang="en-US" sz="1700" dirty="0"/>
          </a:p>
        </p:txBody>
      </p:sp>
      <p:sp>
        <p:nvSpPr>
          <p:cNvPr id="12" name="Text 8"/>
          <p:cNvSpPr txBox="1"/>
          <p:nvPr/>
        </p:nvSpPr>
        <p:spPr>
          <a:xfrm>
            <a:off x="5806440" y="1874520"/>
            <a:ext cx="2651760" cy="6858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Ce qui est partagé dans le groupe reste dans le groupe.</a:t>
            </a:r>
            <a:endParaRPr lang="en-US" sz="1400" dirty="0"/>
          </a:p>
        </p:txBody>
      </p:sp>
      <p:sp>
        <p:nvSpPr>
          <p:cNvPr id="13" name="rule-card"/>
          <p:cNvSpPr/>
          <p:nvPr/>
        </p:nvSpPr>
        <p:spPr>
          <a:xfrm>
            <a:off x="548640" y="2926080"/>
            <a:ext cx="3931920" cy="1463040"/>
          </a:xfrm>
          <a:prstGeom prst="roundRect">
            <a:avLst>
              <a:gd name="adj" fmla="val 7500"/>
            </a:avLst>
          </a:prstGeom>
          <a:solidFill>
            <a:srgbClr val="F1E8F8"/>
          </a:solidFill>
          <a:ln w="12700">
            <a:solidFill>
              <a:srgbClr val="F1E8F8"/>
            </a:solidFill>
            <a:prstDash val="solid"/>
          </a:ln>
        </p:spPr>
      </p:sp>
      <p:sp>
        <p:nvSpPr>
          <p:cNvPr id="14" name="icon-circle"/>
          <p:cNvSpPr/>
          <p:nvPr/>
        </p:nvSpPr>
        <p:spPr>
          <a:xfrm>
            <a:off x="777240" y="3291840"/>
            <a:ext cx="731520" cy="731520"/>
          </a:xfrm>
          <a:prstGeom prst="ellipse">
            <a:avLst/>
          </a:prstGeom>
          <a:solidFill>
            <a:srgbClr val="6A2C91"/>
          </a:solidFill>
          <a:ln w="12700">
            <a:solidFill>
              <a:srgbClr val="6A2C91"/>
            </a:solidFill>
            <a:prstDash val="solid"/>
          </a:ln>
        </p:spPr>
      </p:sp>
      <p:pic>
        <p:nvPicPr>
          <p:cNvPr id="15" name="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" y="3474720"/>
            <a:ext cx="365760" cy="36576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691640" y="3154680"/>
            <a:ext cx="265176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Liberté</a:t>
            </a:r>
            <a:endParaRPr lang="en-US" sz="1700" dirty="0"/>
          </a:p>
        </p:txBody>
      </p:sp>
      <p:sp>
        <p:nvSpPr>
          <p:cNvPr id="17" name="Text 12"/>
          <p:cNvSpPr txBox="1"/>
          <p:nvPr/>
        </p:nvSpPr>
        <p:spPr>
          <a:xfrm>
            <a:off x="1691640" y="3566160"/>
            <a:ext cx="2651760" cy="6858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Chacune peut ne pas parler, ou sortir un moment.</a:t>
            </a:r>
            <a:endParaRPr lang="en-US" sz="1400" dirty="0"/>
          </a:p>
        </p:txBody>
      </p:sp>
      <p:sp>
        <p:nvSpPr>
          <p:cNvPr id="18" name="rule-card"/>
          <p:cNvSpPr/>
          <p:nvPr/>
        </p:nvSpPr>
        <p:spPr>
          <a:xfrm>
            <a:off x="4663440" y="2926080"/>
            <a:ext cx="3931920" cy="1463040"/>
          </a:xfrm>
          <a:prstGeom prst="roundRect">
            <a:avLst>
              <a:gd name="adj" fmla="val 7500"/>
            </a:avLst>
          </a:prstGeom>
          <a:solidFill>
            <a:srgbClr val="F7D9E6"/>
          </a:solidFill>
          <a:ln w="12700">
            <a:solidFill>
              <a:srgbClr val="F7D9E6"/>
            </a:solidFill>
            <a:prstDash val="solid"/>
          </a:ln>
        </p:spPr>
      </p:sp>
      <p:sp>
        <p:nvSpPr>
          <p:cNvPr id="19" name="icon-circle"/>
          <p:cNvSpPr/>
          <p:nvPr/>
        </p:nvSpPr>
        <p:spPr>
          <a:xfrm>
            <a:off x="4892040" y="3291840"/>
            <a:ext cx="731520" cy="731520"/>
          </a:xfrm>
          <a:prstGeom prst="ellipse">
            <a:avLst/>
          </a:prstGeom>
          <a:solidFill>
            <a:srgbClr val="C2549A"/>
          </a:solidFill>
          <a:ln w="12700">
            <a:solidFill>
              <a:srgbClr val="C2549A"/>
            </a:solidFill>
            <a:prstDash val="solid"/>
          </a:ln>
        </p:spPr>
      </p:sp>
      <p:pic>
        <p:nvPicPr>
          <p:cNvPr id="20" name="icon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4920" y="3474720"/>
            <a:ext cx="365760" cy="36576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806440" y="3154680"/>
            <a:ext cx="265176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Un sujet lourd</a:t>
            </a:r>
            <a:endParaRPr lang="en-US" sz="1700" dirty="0"/>
          </a:p>
        </p:txBody>
      </p:sp>
      <p:sp>
        <p:nvSpPr>
          <p:cNvPr id="22" name="Text 16"/>
          <p:cNvSpPr txBox="1"/>
          <p:nvPr/>
        </p:nvSpPr>
        <p:spPr>
          <a:xfrm>
            <a:off x="5806440" y="3566160"/>
            <a:ext cx="2651760" cy="6858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Le féminicide peut toucher certaines d'entre nous. Prenons-en soin.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365760" cy="27432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 idx="100" hasCustomPrompt="1"/>
          </p:nvPr>
        </p:nvSpPr>
        <p:spPr>
          <a:xfrm>
            <a:off x="548640" y="320040"/>
            <a:ext cx="804672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Les groupes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393192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Dakar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45920"/>
            <a:ext cx="39319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chemeClr val="accent1"/>
                </a:solidFill>
              </a:rPr>
              <a:t>4 groupes</a:t>
            </a:r>
            <a:endParaRPr lang="en-US" sz="1400" dirty="0"/>
          </a:p>
        </p:txBody>
      </p:sp>
      <p:sp>
        <p:nvSpPr>
          <p:cNvPr id="5" name="group-pill"/>
          <p:cNvSpPr/>
          <p:nvPr/>
        </p:nvSpPr>
        <p:spPr>
          <a:xfrm>
            <a:off x="548640" y="2148840"/>
            <a:ext cx="3749040" cy="512064"/>
          </a:xfrm>
          <a:prstGeom prst="roundRect">
            <a:avLst>
              <a:gd name="adj" fmla="val 17857"/>
            </a:avLst>
          </a:prstGeom>
          <a:solidFill>
            <a:srgbClr val="F1E8F8"/>
          </a:solidFill>
          <a:ln w="12700">
            <a:solidFill>
              <a:srgbClr val="F1E8F8"/>
            </a:solidFill>
            <a:prstDash val="solid"/>
          </a:ln>
        </p:spPr>
      </p:sp>
      <p:sp>
        <p:nvSpPr>
          <p:cNvPr id="6" name="icon-circle"/>
          <p:cNvSpPr/>
          <p:nvPr/>
        </p:nvSpPr>
        <p:spPr>
          <a:xfrm>
            <a:off x="640080" y="2203704"/>
            <a:ext cx="402336" cy="402336"/>
          </a:xfrm>
          <a:prstGeom prst="ellipse">
            <a:avLst/>
          </a:prstGeom>
          <a:solidFill>
            <a:srgbClr val="6A2C91"/>
          </a:solidFill>
          <a:ln w="12700">
            <a:solidFill>
              <a:srgbClr val="6A2C91"/>
            </a:solidFill>
            <a:prstDash val="solid"/>
          </a:ln>
        </p:spPr>
      </p:sp>
      <p:pic>
        <p:nvPicPr>
          <p:cNvPr id="7" name="icon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0664" y="2304288"/>
            <a:ext cx="201168" cy="201168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188720" y="2148840"/>
            <a:ext cx="3017520" cy="51206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Groupe 1 · Patriarcat</a:t>
            </a:r>
            <a:endParaRPr lang="en-US" sz="1600" dirty="0"/>
          </a:p>
        </p:txBody>
      </p:sp>
      <p:sp>
        <p:nvSpPr>
          <p:cNvPr id="9" name="group-pill"/>
          <p:cNvSpPr/>
          <p:nvPr/>
        </p:nvSpPr>
        <p:spPr>
          <a:xfrm>
            <a:off x="548640" y="2770632"/>
            <a:ext cx="3749040" cy="512064"/>
          </a:xfrm>
          <a:prstGeom prst="roundRect">
            <a:avLst>
              <a:gd name="adj" fmla="val 17857"/>
            </a:avLst>
          </a:prstGeom>
          <a:solidFill>
            <a:srgbClr val="F1E8F8"/>
          </a:solidFill>
          <a:ln w="12700">
            <a:solidFill>
              <a:srgbClr val="F1E8F8"/>
            </a:solidFill>
            <a:prstDash val="solid"/>
          </a:ln>
        </p:spPr>
      </p:sp>
      <p:sp>
        <p:nvSpPr>
          <p:cNvPr id="10" name="icon-circle"/>
          <p:cNvSpPr/>
          <p:nvPr/>
        </p:nvSpPr>
        <p:spPr>
          <a:xfrm>
            <a:off x="640080" y="2825496"/>
            <a:ext cx="402336" cy="402336"/>
          </a:xfrm>
          <a:prstGeom prst="ellipse">
            <a:avLst/>
          </a:prstGeom>
          <a:solidFill>
            <a:srgbClr val="6A2C91"/>
          </a:solidFill>
          <a:ln w="12700">
            <a:solidFill>
              <a:srgbClr val="6A2C91"/>
            </a:solidFill>
            <a:prstDash val="solid"/>
          </a:ln>
        </p:spPr>
      </p:sp>
      <p:pic>
        <p:nvPicPr>
          <p:cNvPr id="11" name="icon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664" y="2926080"/>
            <a:ext cx="201168" cy="201168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188720" y="2770632"/>
            <a:ext cx="3017520" cy="51206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Groupe 2 · Sexisme</a:t>
            </a:r>
            <a:endParaRPr lang="en-US" sz="1600" dirty="0"/>
          </a:p>
        </p:txBody>
      </p:sp>
      <p:sp>
        <p:nvSpPr>
          <p:cNvPr id="13" name="group-pill"/>
          <p:cNvSpPr/>
          <p:nvPr/>
        </p:nvSpPr>
        <p:spPr>
          <a:xfrm>
            <a:off x="548640" y="3392424"/>
            <a:ext cx="3749040" cy="512064"/>
          </a:xfrm>
          <a:prstGeom prst="roundRect">
            <a:avLst>
              <a:gd name="adj" fmla="val 17857"/>
            </a:avLst>
          </a:prstGeom>
          <a:solidFill>
            <a:srgbClr val="F1E8F8"/>
          </a:solidFill>
          <a:ln w="12700">
            <a:solidFill>
              <a:srgbClr val="F1E8F8"/>
            </a:solidFill>
            <a:prstDash val="solid"/>
          </a:ln>
        </p:spPr>
      </p:sp>
      <p:sp>
        <p:nvSpPr>
          <p:cNvPr id="14" name="icon-circle"/>
          <p:cNvSpPr/>
          <p:nvPr/>
        </p:nvSpPr>
        <p:spPr>
          <a:xfrm>
            <a:off x="640080" y="3447288"/>
            <a:ext cx="402336" cy="402336"/>
          </a:xfrm>
          <a:prstGeom prst="ellipse">
            <a:avLst/>
          </a:prstGeom>
          <a:solidFill>
            <a:srgbClr val="6A2C91"/>
          </a:solidFill>
          <a:ln w="12700">
            <a:solidFill>
              <a:srgbClr val="6A2C91"/>
            </a:solidFill>
            <a:prstDash val="solid"/>
          </a:ln>
        </p:spPr>
      </p:sp>
      <p:pic>
        <p:nvPicPr>
          <p:cNvPr id="15" name="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664" y="3547872"/>
            <a:ext cx="201168" cy="201168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188720" y="3392424"/>
            <a:ext cx="3017520" cy="51206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Groupe 3 · Misogynie</a:t>
            </a:r>
            <a:endParaRPr lang="en-US" sz="1600" dirty="0"/>
          </a:p>
        </p:txBody>
      </p:sp>
      <p:sp>
        <p:nvSpPr>
          <p:cNvPr id="17" name="group-pill"/>
          <p:cNvSpPr/>
          <p:nvPr/>
        </p:nvSpPr>
        <p:spPr>
          <a:xfrm>
            <a:off x="548640" y="4014216"/>
            <a:ext cx="3749040" cy="512064"/>
          </a:xfrm>
          <a:prstGeom prst="roundRect">
            <a:avLst>
              <a:gd name="adj" fmla="val 17857"/>
            </a:avLst>
          </a:prstGeom>
          <a:solidFill>
            <a:srgbClr val="F1E8F8"/>
          </a:solidFill>
          <a:ln w="12700">
            <a:solidFill>
              <a:srgbClr val="F1E8F8"/>
            </a:solidFill>
            <a:prstDash val="solid"/>
          </a:ln>
        </p:spPr>
      </p:sp>
      <p:sp>
        <p:nvSpPr>
          <p:cNvPr id="18" name="icon-circle"/>
          <p:cNvSpPr/>
          <p:nvPr/>
        </p:nvSpPr>
        <p:spPr>
          <a:xfrm>
            <a:off x="640080" y="4069080"/>
            <a:ext cx="402336" cy="402336"/>
          </a:xfrm>
          <a:prstGeom prst="ellipse">
            <a:avLst/>
          </a:prstGeom>
          <a:solidFill>
            <a:srgbClr val="C2549A"/>
          </a:solidFill>
          <a:ln w="12700">
            <a:solidFill>
              <a:srgbClr val="C2549A"/>
            </a:solidFill>
            <a:prstDash val="solid"/>
          </a:ln>
        </p:spPr>
      </p:sp>
      <p:pic>
        <p:nvPicPr>
          <p:cNvPr id="19" name="icon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664" y="4169664"/>
            <a:ext cx="201168" cy="201168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1188720" y="4014216"/>
            <a:ext cx="3017520" cy="51206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Groupe 4 · Féminicide</a:t>
            </a:r>
            <a:endParaRPr lang="en-US" sz="1600" dirty="0"/>
          </a:p>
        </p:txBody>
      </p:sp>
      <p:sp>
        <p:nvSpPr>
          <p:cNvPr id="21" name="Text 15"/>
          <p:cNvSpPr txBox="1"/>
          <p:nvPr/>
        </p:nvSpPr>
        <p:spPr>
          <a:xfrm>
            <a:off x="4846320" y="1188720"/>
            <a:ext cx="393192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Paris</a:t>
            </a:r>
            <a:endParaRPr lang="en-US" sz="2200" dirty="0"/>
          </a:p>
        </p:txBody>
      </p:sp>
      <p:sp>
        <p:nvSpPr>
          <p:cNvPr id="22" name="Text 16"/>
          <p:cNvSpPr txBox="1"/>
          <p:nvPr/>
        </p:nvSpPr>
        <p:spPr>
          <a:xfrm>
            <a:off x="4846320" y="1645920"/>
            <a:ext cx="39319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chemeClr val="accent1"/>
                </a:solidFill>
              </a:rPr>
              <a:t>2 groupes</a:t>
            </a:r>
            <a:endParaRPr lang="en-US" sz="1400" dirty="0"/>
          </a:p>
        </p:txBody>
      </p:sp>
      <p:sp>
        <p:nvSpPr>
          <p:cNvPr id="23" name="group-pill"/>
          <p:cNvSpPr/>
          <p:nvPr/>
        </p:nvSpPr>
        <p:spPr>
          <a:xfrm>
            <a:off x="4846320" y="2148840"/>
            <a:ext cx="3749040" cy="512064"/>
          </a:xfrm>
          <a:prstGeom prst="roundRect">
            <a:avLst>
              <a:gd name="adj" fmla="val 17857"/>
            </a:avLst>
          </a:prstGeom>
          <a:solidFill>
            <a:srgbClr val="F1E8F8"/>
          </a:solidFill>
          <a:ln w="12700">
            <a:solidFill>
              <a:srgbClr val="F1E8F8"/>
            </a:solidFill>
            <a:prstDash val="solid"/>
          </a:ln>
        </p:spPr>
      </p:sp>
      <p:sp>
        <p:nvSpPr>
          <p:cNvPr id="24" name="icon-circle"/>
          <p:cNvSpPr/>
          <p:nvPr/>
        </p:nvSpPr>
        <p:spPr>
          <a:xfrm>
            <a:off x="4937760" y="2203704"/>
            <a:ext cx="402336" cy="402336"/>
          </a:xfrm>
          <a:prstGeom prst="ellipse">
            <a:avLst/>
          </a:prstGeom>
          <a:solidFill>
            <a:srgbClr val="6A2C91"/>
          </a:solidFill>
          <a:ln w="12700">
            <a:solidFill>
              <a:srgbClr val="6A2C91"/>
            </a:solidFill>
            <a:prstDash val="solid"/>
          </a:ln>
        </p:spPr>
      </p:sp>
      <p:pic>
        <p:nvPicPr>
          <p:cNvPr id="25" name="icon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8344" y="2304288"/>
            <a:ext cx="201168" cy="201168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5486400" y="2148840"/>
            <a:ext cx="3017520" cy="51206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Groupe 5 · Sexisme</a:t>
            </a:r>
            <a:endParaRPr lang="en-US" sz="1600" dirty="0"/>
          </a:p>
        </p:txBody>
      </p:sp>
      <p:sp>
        <p:nvSpPr>
          <p:cNvPr id="27" name="group-pill"/>
          <p:cNvSpPr/>
          <p:nvPr/>
        </p:nvSpPr>
        <p:spPr>
          <a:xfrm>
            <a:off x="4846320" y="2770632"/>
            <a:ext cx="3749040" cy="512064"/>
          </a:xfrm>
          <a:prstGeom prst="roundRect">
            <a:avLst>
              <a:gd name="adj" fmla="val 17857"/>
            </a:avLst>
          </a:prstGeom>
          <a:solidFill>
            <a:srgbClr val="F1E8F8"/>
          </a:solidFill>
          <a:ln w="12700">
            <a:solidFill>
              <a:srgbClr val="F1E8F8"/>
            </a:solidFill>
            <a:prstDash val="solid"/>
          </a:ln>
        </p:spPr>
      </p:sp>
      <p:sp>
        <p:nvSpPr>
          <p:cNvPr id="28" name="icon-circle"/>
          <p:cNvSpPr/>
          <p:nvPr/>
        </p:nvSpPr>
        <p:spPr>
          <a:xfrm>
            <a:off x="4937760" y="2825496"/>
            <a:ext cx="402336" cy="402336"/>
          </a:xfrm>
          <a:prstGeom prst="ellipse">
            <a:avLst/>
          </a:prstGeom>
          <a:solidFill>
            <a:srgbClr val="C2549A"/>
          </a:solidFill>
          <a:ln w="12700">
            <a:solidFill>
              <a:srgbClr val="C2549A"/>
            </a:solidFill>
            <a:prstDash val="solid"/>
          </a:ln>
        </p:spPr>
      </p:sp>
      <p:pic>
        <p:nvPicPr>
          <p:cNvPr id="29" name="icon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8344" y="2926080"/>
            <a:ext cx="201168" cy="201168"/>
          </a:xfrm>
          <a:prstGeom prst="rect">
            <a:avLst/>
          </a:prstGeom>
        </p:spPr>
      </p:pic>
      <p:sp>
        <p:nvSpPr>
          <p:cNvPr id="30" name="Text 22"/>
          <p:cNvSpPr txBox="1"/>
          <p:nvPr/>
        </p:nvSpPr>
        <p:spPr>
          <a:xfrm>
            <a:off x="5486400" y="2770632"/>
            <a:ext cx="3017520" cy="51206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Groupe 6 · Féminicide</a:t>
            </a:r>
            <a:endParaRPr lang="en-US" sz="1600" dirty="0"/>
          </a:p>
        </p:txBody>
      </p:sp>
      <p:sp>
        <p:nvSpPr>
          <p:cNvPr id="31" name="Text 23"/>
          <p:cNvSpPr txBox="1"/>
          <p:nvPr/>
        </p:nvSpPr>
        <p:spPr>
          <a:xfrm>
            <a:off x="4846320" y="3540760"/>
            <a:ext cx="3749040" cy="914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Dans chaque groupe : une animatrice qui tient le temps, une rapporteuse qui note les réponses dans le Google Doc.</a:t>
            </a:r>
            <a:endParaRPr lang="en-US" sz="1400" dirty="0"/>
          </a:p>
        </p:txBody>
      </p:sp>
      <p:sp>
        <p:nvSpPr>
          <p:cNvPr id="3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365760" cy="27432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 idx="100" hasCustomPrompt="1"/>
          </p:nvPr>
        </p:nvSpPr>
        <p:spPr>
          <a:xfrm>
            <a:off x="548640" y="320040"/>
            <a:ext cx="804672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consigne en 4 étapes</a:t>
            </a:r>
            <a:endParaRPr lang="en-US" sz="3000" dirty="0"/>
          </a:p>
        </p:txBody>
      </p:sp>
      <p:sp>
        <p:nvSpPr>
          <p:cNvPr id="3" name="step-card"/>
          <p:cNvSpPr/>
          <p:nvPr/>
        </p:nvSpPr>
        <p:spPr>
          <a:xfrm>
            <a:off x="548640" y="1188720"/>
            <a:ext cx="1874520" cy="2743200"/>
          </a:xfrm>
          <a:prstGeom prst="roundRect">
            <a:avLst>
              <a:gd name="adj" fmla="val 5854"/>
            </a:avLst>
          </a:prstGeom>
          <a:solidFill>
            <a:srgbClr val="F1E8F8"/>
          </a:solidFill>
          <a:ln w="12700">
            <a:solidFill>
              <a:srgbClr val="F1E8F8"/>
            </a:solidFill>
            <a:prstDash val="solid"/>
          </a:ln>
        </p:spPr>
      </p:sp>
      <p:sp>
        <p:nvSpPr>
          <p:cNvPr id="4" name="step-num"/>
          <p:cNvSpPr/>
          <p:nvPr/>
        </p:nvSpPr>
        <p:spPr>
          <a:xfrm>
            <a:off x="731520" y="1371600"/>
            <a:ext cx="548640" cy="548640"/>
          </a:xfrm>
          <a:prstGeom prst="ellipse">
            <a:avLst/>
          </a:prstGeom>
          <a:solidFill>
            <a:srgbClr val="6A2C91"/>
          </a:solidFill>
          <a:ln w="12700">
            <a:solidFill>
              <a:srgbClr val="6A2C9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371600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</a:rPr>
              <a:t>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011680"/>
            <a:ext cx="155448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tx2"/>
                </a:solidFill>
              </a:rPr>
              <a:t>Repérer</a:t>
            </a:r>
            <a:endParaRPr lang="en-US" sz="19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423160"/>
            <a:ext cx="1554480" cy="10972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Des exemples concrets de la notion dans la vie quotidienne.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3520440"/>
            <a:ext cx="155448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300" dirty="0"/>
          </a:p>
        </p:txBody>
      </p:sp>
      <p:sp>
        <p:nvSpPr>
          <p:cNvPr id="9" name="step-card"/>
          <p:cNvSpPr/>
          <p:nvPr/>
        </p:nvSpPr>
        <p:spPr>
          <a:xfrm>
            <a:off x="2606040" y="1188720"/>
            <a:ext cx="1874520" cy="2743200"/>
          </a:xfrm>
          <a:prstGeom prst="roundRect">
            <a:avLst>
              <a:gd name="adj" fmla="val 5854"/>
            </a:avLst>
          </a:prstGeom>
          <a:solidFill>
            <a:srgbClr val="F1E8F8"/>
          </a:solidFill>
          <a:ln w="12700">
            <a:solidFill>
              <a:srgbClr val="F1E8F8"/>
            </a:solidFill>
            <a:prstDash val="solid"/>
          </a:ln>
        </p:spPr>
      </p:sp>
      <p:sp>
        <p:nvSpPr>
          <p:cNvPr id="10" name="step-num"/>
          <p:cNvSpPr/>
          <p:nvPr/>
        </p:nvSpPr>
        <p:spPr>
          <a:xfrm>
            <a:off x="2788920" y="1371600"/>
            <a:ext cx="548640" cy="548640"/>
          </a:xfrm>
          <a:prstGeom prst="ellipse">
            <a:avLst/>
          </a:prstGeom>
          <a:solidFill>
            <a:srgbClr val="6A2C91"/>
          </a:solidFill>
          <a:ln w="12700">
            <a:solidFill>
              <a:srgbClr val="6A2C9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2788920" y="1371600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</a:rPr>
              <a:t>2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2788920" y="2011680"/>
            <a:ext cx="155448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tx2"/>
                </a:solidFill>
              </a:rPr>
              <a:t>Analyser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2788920" y="2423160"/>
            <a:ext cx="1554480" cy="10972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Le cas : qui en profite, qui en souffre, comment c'est justifié ?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2788920" y="3520440"/>
            <a:ext cx="155448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300" dirty="0"/>
          </a:p>
        </p:txBody>
      </p:sp>
      <p:sp>
        <p:nvSpPr>
          <p:cNvPr id="15" name="step-card"/>
          <p:cNvSpPr/>
          <p:nvPr/>
        </p:nvSpPr>
        <p:spPr>
          <a:xfrm>
            <a:off x="4663440" y="1188720"/>
            <a:ext cx="1874520" cy="2743200"/>
          </a:xfrm>
          <a:prstGeom prst="roundRect">
            <a:avLst>
              <a:gd name="adj" fmla="val 5854"/>
            </a:avLst>
          </a:prstGeom>
          <a:solidFill>
            <a:srgbClr val="F1E8F8"/>
          </a:solidFill>
          <a:ln w="12700">
            <a:solidFill>
              <a:srgbClr val="F1E8F8"/>
            </a:solidFill>
            <a:prstDash val="solid"/>
          </a:ln>
        </p:spPr>
      </p:sp>
      <p:sp>
        <p:nvSpPr>
          <p:cNvPr id="16" name="step-num"/>
          <p:cNvSpPr/>
          <p:nvPr/>
        </p:nvSpPr>
        <p:spPr>
          <a:xfrm>
            <a:off x="4846320" y="1371600"/>
            <a:ext cx="548640" cy="548640"/>
          </a:xfrm>
          <a:prstGeom prst="ellipse">
            <a:avLst/>
          </a:prstGeom>
          <a:solidFill>
            <a:srgbClr val="6A2C91"/>
          </a:solidFill>
          <a:ln w="12700">
            <a:solidFill>
              <a:srgbClr val="6A2C9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846320" y="1371600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</a:rPr>
              <a:t>3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4846320" y="2011680"/>
            <a:ext cx="155448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tx2"/>
                </a:solidFill>
              </a:rPr>
              <a:t>Relier</a:t>
            </a:r>
            <a:endParaRPr lang="en-US" sz="1900" dirty="0"/>
          </a:p>
        </p:txBody>
      </p:sp>
      <p:sp>
        <p:nvSpPr>
          <p:cNvPr id="19" name="Text 17"/>
          <p:cNvSpPr txBox="1"/>
          <p:nvPr/>
        </p:nvSpPr>
        <p:spPr>
          <a:xfrm>
            <a:off x="4846320" y="2423160"/>
            <a:ext cx="1554480" cy="10972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En quoi la notion nourrit-elle les trois autres ?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4846320" y="3520440"/>
            <a:ext cx="155448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300" dirty="0"/>
          </a:p>
        </p:txBody>
      </p:sp>
      <p:sp>
        <p:nvSpPr>
          <p:cNvPr id="21" name="step-card"/>
          <p:cNvSpPr/>
          <p:nvPr/>
        </p:nvSpPr>
        <p:spPr>
          <a:xfrm>
            <a:off x="6720840" y="1188720"/>
            <a:ext cx="1874520" cy="2743200"/>
          </a:xfrm>
          <a:prstGeom prst="roundRect">
            <a:avLst>
              <a:gd name="adj" fmla="val 5854"/>
            </a:avLst>
          </a:prstGeom>
          <a:solidFill>
            <a:srgbClr val="F1E8F8"/>
          </a:solidFill>
          <a:ln w="12700">
            <a:solidFill>
              <a:srgbClr val="F1E8F8"/>
            </a:solidFill>
            <a:prstDash val="solid"/>
          </a:ln>
        </p:spPr>
      </p:sp>
      <p:sp>
        <p:nvSpPr>
          <p:cNvPr id="22" name="step-num"/>
          <p:cNvSpPr/>
          <p:nvPr/>
        </p:nvSpPr>
        <p:spPr>
          <a:xfrm>
            <a:off x="6903720" y="1371600"/>
            <a:ext cx="548640" cy="548640"/>
          </a:xfrm>
          <a:prstGeom prst="ellipse">
            <a:avLst/>
          </a:prstGeom>
          <a:solidFill>
            <a:srgbClr val="6A2C91"/>
          </a:solidFill>
          <a:ln w="12700">
            <a:solidFill>
              <a:srgbClr val="6A2C91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903720" y="1371600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</a:rPr>
              <a:t>4</a:t>
            </a:r>
            <a:endParaRPr lang="en-US" sz="2000" dirty="0"/>
          </a:p>
        </p:txBody>
      </p:sp>
      <p:sp>
        <p:nvSpPr>
          <p:cNvPr id="24" name="Text 22"/>
          <p:cNvSpPr txBox="1"/>
          <p:nvPr/>
        </p:nvSpPr>
        <p:spPr>
          <a:xfrm>
            <a:off x="6903720" y="2011680"/>
            <a:ext cx="155448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tx2"/>
                </a:solidFill>
              </a:rPr>
              <a:t>Agir</a:t>
            </a:r>
            <a:endParaRPr lang="en-US" sz="1900" dirty="0"/>
          </a:p>
        </p:txBody>
      </p:sp>
      <p:sp>
        <p:nvSpPr>
          <p:cNvPr id="25" name="Text 23"/>
          <p:cNvSpPr txBox="1"/>
          <p:nvPr/>
        </p:nvSpPr>
        <p:spPr>
          <a:xfrm>
            <a:off x="6903720" y="2423160"/>
            <a:ext cx="1554480" cy="10972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Une action individuelle et une action collective pour WaxJotna.</a:t>
            </a:r>
            <a:endParaRPr lang="en-US" sz="1400" dirty="0"/>
          </a:p>
        </p:txBody>
      </p:sp>
      <p:sp>
        <p:nvSpPr>
          <p:cNvPr id="40" name="Text 24"/>
          <p:cNvSpPr txBox="1"/>
          <p:nvPr/>
        </p:nvSpPr>
        <p:spPr>
          <a:xfrm>
            <a:off x="6903720" y="3520440"/>
            <a:ext cx="155448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300" dirty="0"/>
          </a:p>
        </p:txBody>
      </p:sp>
      <p:sp>
        <p:nvSpPr>
          <p:cNvPr id="29" name="Text 26"/>
          <p:cNvSpPr txBox="1"/>
          <p:nvPr/>
        </p:nvSpPr>
        <p:spPr>
          <a:xfrm>
            <a:off x="548640" y="4069080"/>
            <a:ext cx="804672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1300" dirty="0">
                <a:solidFill>
                  <a:schemeClr val="tx1"/>
                </a:solidFill>
              </a:rPr>
              <a:t>Travail en groupes : 15h30 – 16h00 (Paris 17h30 – 18h00) · Restitution : 16h20 – 17h30 (Paris 18h20 – 19h30)</a:t>
            </a:r>
            <a:endParaRPr lang="en-US" sz="1400" dirty="0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365760" cy="27432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 idx="100" hasCustomPrompt="1"/>
          </p:nvPr>
        </p:nvSpPr>
        <p:spPr>
          <a:xfrm>
            <a:off x="548640" y="320040"/>
            <a:ext cx="804672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Les mots de la presse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80467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chemeClr val="accent1"/>
                </a:solidFill>
              </a:rPr>
              <a:t>Qui est le sujet de la phrase ? Qu'est-ce qui est excusé ? Quels titres nomment la violence ?</a:t>
            </a:r>
            <a:endParaRPr lang="en-US" sz="1400" dirty="0"/>
          </a:p>
        </p:txBody>
      </p:sp>
      <p:sp>
        <p:nvSpPr>
          <p:cNvPr id="4" name="press-card"/>
          <p:cNvSpPr/>
          <p:nvPr/>
        </p:nvSpPr>
        <p:spPr>
          <a:xfrm>
            <a:off x="548640" y="1508760"/>
            <a:ext cx="393192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6D0C4"/>
            </a:solidFill>
            <a:prstDash val="solid"/>
          </a:ln>
          <a:effectLst>
            <a:outerShdw blurRad="50800" dist="25400" dir="54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731520" y="1645920"/>
            <a:ext cx="3566160" cy="8686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Drame au Sénégal : elle est tuée par son mari… à cause d'un repas manqué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532888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kern="0" spc="100" dirty="0">
                <a:solidFill>
                  <a:schemeClr val="accent1"/>
                </a:solidFill>
              </a:rPr>
              <a:t>AFRIK.COM · NOVEMBRE 2019</a:t>
            </a:r>
            <a:endParaRPr lang="en-US" sz="1000" dirty="0"/>
          </a:p>
        </p:txBody>
      </p:sp>
      <p:sp>
        <p:nvSpPr>
          <p:cNvPr id="7" name="press-card"/>
          <p:cNvSpPr/>
          <p:nvPr/>
        </p:nvSpPr>
        <p:spPr>
          <a:xfrm>
            <a:off x="4663440" y="1508760"/>
            <a:ext cx="393192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6D0C4"/>
            </a:solidFill>
            <a:prstDash val="solid"/>
          </a:ln>
          <a:effectLst>
            <a:outerShdw blurRad="50800" dist="25400" dir="5400000" algn="bl" rotWithShape="0">
              <a:srgbClr val="000000">
                <a:alpha val="15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4846320" y="1645920"/>
            <a:ext cx="3566160" cy="8686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Violences faites aux femmes - Le collectif Luy Jot Jot Na dénonce un féminicide enregistré en ce début d'année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4846320" y="2532888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kern="0" spc="100" dirty="0">
                <a:solidFill>
                  <a:schemeClr val="accent1"/>
                </a:solidFill>
              </a:rPr>
              <a:t>LE SOLEIL · JANVIER 2026</a:t>
            </a:r>
            <a:endParaRPr lang="en-US" sz="1000" dirty="0"/>
          </a:p>
        </p:txBody>
      </p:sp>
      <p:sp>
        <p:nvSpPr>
          <p:cNvPr id="10" name="press-card"/>
          <p:cNvSpPr/>
          <p:nvPr/>
        </p:nvSpPr>
        <p:spPr>
          <a:xfrm>
            <a:off x="548640" y="3063240"/>
            <a:ext cx="393192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6D0C4"/>
            </a:solidFill>
            <a:prstDash val="solid"/>
          </a:ln>
          <a:effectLst>
            <a:outerShdw blurRad="50800" dist="25400" dir="54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731520" y="3200400"/>
            <a:ext cx="3566160" cy="8686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Keur Mbaye Fall - Un mari tue son épouse en manipulant son arme à feu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731520" y="4087368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kern="0" spc="100" dirty="0">
                <a:solidFill>
                  <a:schemeClr val="accent1"/>
                </a:solidFill>
              </a:rPr>
              <a:t>AGENCE DE PRESSE SÉNÉGALAISE · DÉCEMBRE 2025</a:t>
            </a:r>
            <a:endParaRPr lang="en-US" sz="1000" dirty="0"/>
          </a:p>
        </p:txBody>
      </p:sp>
      <p:sp>
        <p:nvSpPr>
          <p:cNvPr id="13" name="press-card"/>
          <p:cNvSpPr/>
          <p:nvPr/>
        </p:nvSpPr>
        <p:spPr>
          <a:xfrm>
            <a:off x="4663440" y="3063240"/>
            <a:ext cx="393192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6D0C4"/>
            </a:solidFill>
            <a:prstDash val="solid"/>
          </a:ln>
          <a:effectLst>
            <a:outerShdw blurRad="50800" dist="25400" dir="54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4846320" y="3200400"/>
            <a:ext cx="3566160" cy="8686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Féminicides - Le mouvement Waxjotna alerte et appelle à une réforme du Code pénal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846320" y="4087368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kern="0" spc="100" dirty="0">
                <a:solidFill>
                  <a:schemeClr val="accent1"/>
                </a:solidFill>
              </a:rPr>
              <a:t>LE SOLEIL · JUILLET 2026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365760" cy="27432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 idx="100" hasCustomPrompt="1"/>
          </p:nvPr>
        </p:nvSpPr>
        <p:spPr>
          <a:xfrm>
            <a:off x="548640" y="320040"/>
            <a:ext cx="804672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Restitution par notion</a:t>
            </a:r>
            <a:endParaRPr lang="en-US" sz="3000" dirty="0"/>
          </a:p>
        </p:txBody>
      </p:sp>
      <p:sp>
        <p:nvSpPr>
          <p:cNvPr id="4" name="icon-circle"/>
          <p:cNvSpPr/>
          <p:nvPr/>
        </p:nvSpPr>
        <p:spPr>
          <a:xfrm>
            <a:off x="548640" y="1216152"/>
            <a:ext cx="493776" cy="493776"/>
          </a:xfrm>
          <a:prstGeom prst="ellipse">
            <a:avLst/>
          </a:prstGeom>
          <a:solidFill>
            <a:srgbClr val="6A2C91"/>
          </a:solidFill>
          <a:ln w="12700">
            <a:solidFill>
              <a:srgbClr val="6A2C91"/>
            </a:solidFill>
            <a:prstDash val="solid"/>
          </a:ln>
        </p:spPr>
      </p:sp>
      <p:pic>
        <p:nvPicPr>
          <p:cNvPr id="5" name="icon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2084" y="1339596"/>
            <a:ext cx="246888" cy="24688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234440" y="1188720"/>
            <a:ext cx="22860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Patriarcat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3657600" y="1188720"/>
            <a:ext cx="237744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500" dirty="0"/>
          </a:p>
        </p:txBody>
      </p:sp>
      <p:sp>
        <p:nvSpPr>
          <p:cNvPr id="9" name="icon-circle"/>
          <p:cNvSpPr/>
          <p:nvPr/>
        </p:nvSpPr>
        <p:spPr>
          <a:xfrm>
            <a:off x="548640" y="1929384"/>
            <a:ext cx="493776" cy="493776"/>
          </a:xfrm>
          <a:prstGeom prst="ellipse">
            <a:avLst/>
          </a:prstGeom>
          <a:solidFill>
            <a:srgbClr val="6A2C91"/>
          </a:solidFill>
          <a:ln w="12700">
            <a:solidFill>
              <a:srgbClr val="6A2C91"/>
            </a:solidFill>
            <a:prstDash val="solid"/>
          </a:ln>
        </p:spPr>
      </p:sp>
      <p:pic>
        <p:nvPicPr>
          <p:cNvPr id="10" name="icon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084" y="2052828"/>
            <a:ext cx="246888" cy="246888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234440" y="1901952"/>
            <a:ext cx="22860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Sexisme</a:t>
            </a:r>
            <a:endParaRPr lang="en-US" sz="1800" dirty="0"/>
          </a:p>
        </p:txBody>
      </p:sp>
      <p:sp>
        <p:nvSpPr>
          <p:cNvPr id="12" name="Text 8"/>
          <p:cNvSpPr txBox="1"/>
          <p:nvPr/>
        </p:nvSpPr>
        <p:spPr>
          <a:xfrm>
            <a:off x="3657600" y="1901952"/>
            <a:ext cx="237744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500" dirty="0"/>
          </a:p>
        </p:txBody>
      </p:sp>
      <p:sp>
        <p:nvSpPr>
          <p:cNvPr id="14" name="icon-circle"/>
          <p:cNvSpPr/>
          <p:nvPr/>
        </p:nvSpPr>
        <p:spPr>
          <a:xfrm>
            <a:off x="548640" y="2642616"/>
            <a:ext cx="493776" cy="493776"/>
          </a:xfrm>
          <a:prstGeom prst="ellipse">
            <a:avLst/>
          </a:prstGeom>
          <a:solidFill>
            <a:srgbClr val="6A2C91"/>
          </a:solidFill>
          <a:ln w="12700">
            <a:solidFill>
              <a:srgbClr val="6A2C91"/>
            </a:solidFill>
            <a:prstDash val="solid"/>
          </a:ln>
        </p:spPr>
      </p:sp>
      <p:pic>
        <p:nvPicPr>
          <p:cNvPr id="15" name="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084" y="2766060"/>
            <a:ext cx="246888" cy="246888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234440" y="2615184"/>
            <a:ext cx="22860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Misogynie</a:t>
            </a:r>
            <a:endParaRPr lang="en-US" sz="1800" dirty="0"/>
          </a:p>
        </p:txBody>
      </p:sp>
      <p:sp>
        <p:nvSpPr>
          <p:cNvPr id="19" name="icon-circle"/>
          <p:cNvSpPr/>
          <p:nvPr/>
        </p:nvSpPr>
        <p:spPr>
          <a:xfrm>
            <a:off x="548640" y="3355848"/>
            <a:ext cx="493776" cy="493776"/>
          </a:xfrm>
          <a:prstGeom prst="ellipse">
            <a:avLst/>
          </a:prstGeom>
          <a:solidFill>
            <a:srgbClr val="C2549A"/>
          </a:solidFill>
          <a:ln w="12700">
            <a:solidFill>
              <a:srgbClr val="C2549A"/>
            </a:solidFill>
            <a:prstDash val="solid"/>
          </a:ln>
        </p:spPr>
      </p:sp>
      <p:pic>
        <p:nvPicPr>
          <p:cNvPr id="20" name="icon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84" y="3479292"/>
            <a:ext cx="246888" cy="246888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234440" y="3328416"/>
            <a:ext cx="22860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Féminicide</a:t>
            </a:r>
            <a:endParaRPr lang="en-US" sz="1800" dirty="0"/>
          </a:p>
        </p:txBody>
      </p:sp>
      <p:sp>
        <p:nvSpPr>
          <p:cNvPr id="23" name="synth-card"/>
          <p:cNvSpPr/>
          <p:nvPr/>
        </p:nvSpPr>
        <p:spPr>
          <a:xfrm>
            <a:off x="6675120" y="1188720"/>
            <a:ext cx="1920240" cy="2697480"/>
          </a:xfrm>
          <a:prstGeom prst="roundRect">
            <a:avLst>
              <a:gd name="adj" fmla="val 5714"/>
            </a:avLst>
          </a:prstGeom>
          <a:solidFill>
            <a:srgbClr val="3B1458"/>
          </a:solidFill>
          <a:ln w="12700">
            <a:solidFill>
              <a:srgbClr val="3B1458"/>
            </a:solidFill>
            <a:prstDash val="solid"/>
          </a:ln>
        </p:spPr>
      </p:sp>
      <p:sp>
        <p:nvSpPr>
          <p:cNvPr id="24" name="Text 18"/>
          <p:cNvSpPr txBox="1"/>
          <p:nvPr/>
        </p:nvSpPr>
        <p:spPr>
          <a:xfrm>
            <a:off x="6675120" y="1325880"/>
            <a:ext cx="1783080" cy="24231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FF6B72"/>
                </a:solidFill>
              </a:rPr>
              <a:t>16h20 – 17h30</a:t>
            </a:r>
            <a:endParaRPr lang="en-US" sz="2200" dirty="0"/>
          </a:p>
          <a:p>
            <a:pPr marL="0" indent="0" algn="ctr">
              <a:spcAft>
                <a:spcPts val="600"/>
              </a:spcAft>
              <a:buNone/>
            </a:pPr>
            <a:r>
              <a:rPr lang="en-US" sz="1500" dirty="0">
                <a:solidFill>
                  <a:srgbClr val="FFFFFF"/>
                </a:solidFill>
              </a:rPr>
              <a:t>Restitution puis synthèse collective</a:t>
            </a:r>
            <a:endParaRPr lang="en-US" sz="2200" dirty="0"/>
          </a:p>
          <a:p>
            <a:pPr marL="0" indent="0" algn="ctr">
              <a:spcAft>
                <a:spcPts val="600"/>
              </a:spcAft>
              <a:buNone/>
            </a:pPr>
            <a:r>
              <a:rPr lang="en-US" sz="1300" i="1" dirty="0">
                <a:solidFill>
                  <a:srgbClr val="F7D9E6"/>
                </a:solidFill>
              </a:rPr>
              <a:t>Paris : 18h20 – 19h30</a:t>
            </a:r>
            <a:endParaRPr lang="en-US" sz="2200" dirty="0"/>
          </a:p>
        </p:txBody>
      </p:sp>
      <p:sp>
        <p:nvSpPr>
          <p:cNvPr id="25" name="Text 19"/>
          <p:cNvSpPr txBox="1"/>
          <p:nvPr/>
        </p:nvSpPr>
        <p:spPr>
          <a:xfrm>
            <a:off x="548640" y="4069080"/>
            <a:ext cx="804672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365760" cy="27432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822960"/>
            <a:ext cx="78638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400" dirty="0">
                <a:solidFill>
                  <a:srgbClr val="FF6B72"/>
                </a:solidFill>
              </a:rPr>
              <a:t>CE QUE NOUS RETENONS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80160"/>
            <a:ext cx="7680960" cy="18288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patriarcat organise les inégalités. Le sexisme les justifie. La misogynie punit celles qui les contestent. Le féminicide en est l'issue la plus extrême.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4160520"/>
            <a:ext cx="786384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i="1" dirty="0">
                <a:solidFill>
                  <a:srgbClr val="FF6B72"/>
                </a:solidFill>
              </a:rPr>
              <a:t>Le changement commence par nous.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 idx="100" hasCustomPrompt="1"/>
          </p:nvPr>
        </p:nvSpPr>
        <p:spPr>
          <a:xfrm>
            <a:off x="548640" y="320040"/>
            <a:ext cx="804672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Les documents de l'atelier</a:t>
            </a:r>
            <a:endParaRPr lang="en-US" sz="3000" dirty="0"/>
          </a:p>
        </p:txBody>
      </p:sp>
      <p:sp>
        <p:nvSpPr>
          <p:cNvPr id="101" name="doc-card"/>
          <p:cNvSpPr/>
          <p:nvPr/>
        </p:nvSpPr>
        <p:spPr>
          <a:xfrm>
            <a:off x="548640" y="1143000"/>
            <a:ext cx="3931920" cy="32918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>
            <a:noFill/>
          </a:ln>
        </p:spPr>
      </p:sp>
      <p:pic>
        <p:nvPicPr>
          <p:cNvPr id="102" name="qr" descr="QR code vers le Google Doc Études de cas"/>
          <p:cNvPicPr>
            <a:picLocks noChangeAspect="1"/>
          </p:cNvPicPr>
          <p:nvPr/>
        </p:nvPicPr>
        <p:blipFill>
          <a:blip r:embed="rIdQ1"/>
          <a:stretch>
            <a:fillRect/>
          </a:stretch>
        </p:blipFill>
        <p:spPr>
          <a:xfrm>
            <a:off x="777240" y="1371600"/>
            <a:ext cx="1737360" cy="1737360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sp>
        <p:nvSpPr>
          <p:cNvPr id="103" name="doc-text"/>
          <p:cNvSpPr txBox="1"/>
          <p:nvPr/>
        </p:nvSpPr>
        <p:spPr>
          <a:xfrm>
            <a:off x="2697480" y="1371600"/>
            <a:ext cx="1600200" cy="2743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fr-FR" sz="1000" b="1" dirty="0">
                <a:solidFill>
                  <a:schemeClr val="accent5"/>
                </a:solidFill>
              </a:rPr>
              <a:t>À LIRE</a:t>
            </a:r>
          </a:p>
        </p:txBody>
      </p:sp>
      <p:sp>
        <p:nvSpPr>
          <p:cNvPr id="104" name="doc-text"/>
          <p:cNvSpPr txBox="1"/>
          <p:nvPr/>
        </p:nvSpPr>
        <p:spPr>
          <a:xfrm>
            <a:off x="2697480" y="1691640"/>
            <a:ext cx="1600200" cy="4572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fr-FR" sz="1800" b="1" dirty="0">
                <a:solidFill>
                  <a:schemeClr val="tx2"/>
                </a:solidFill>
              </a:rPr>
              <a:t>Études de cas</a:t>
            </a:r>
          </a:p>
        </p:txBody>
      </p:sp>
      <p:sp>
        <p:nvSpPr>
          <p:cNvPr id="105" name="doc-text"/>
          <p:cNvSpPr txBox="1"/>
          <p:nvPr/>
        </p:nvSpPr>
        <p:spPr>
          <a:xfrm>
            <a:off x="777240" y="3291840"/>
            <a:ext cx="3474720" cy="10058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fr-FR" sz="1300" dirty="0">
                <a:solidFill>
                  <a:schemeClr val="tx1"/>
                </a:solidFill>
              </a:rPr>
              <a:t>Le cas de chaque groupe (1 à 6), les questions pour l'analyse, « Pour agir » et la fiche sur le féminicide.</a:t>
            </a:r>
          </a:p>
        </p:txBody>
      </p:sp>
      <p:sp>
        <p:nvSpPr>
          <p:cNvPr id="106" name="doc-card"/>
          <p:cNvSpPr/>
          <p:nvPr/>
        </p:nvSpPr>
        <p:spPr>
          <a:xfrm>
            <a:off x="4663440" y="1143000"/>
            <a:ext cx="3931920" cy="32918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>
            <a:noFill/>
          </a:ln>
        </p:spPr>
      </p:sp>
      <p:pic>
        <p:nvPicPr>
          <p:cNvPr id="107" name="qr" descr="QR code vers le Google Doc de restitution"/>
          <p:cNvPicPr>
            <a:picLocks noChangeAspect="1"/>
          </p:cNvPicPr>
          <p:nvPr/>
        </p:nvPicPr>
        <p:blipFill>
          <a:blip r:embed="rIdQ2"/>
          <a:stretch>
            <a:fillRect/>
          </a:stretch>
        </p:blipFill>
        <p:spPr>
          <a:xfrm>
            <a:off x="4892040" y="1371600"/>
            <a:ext cx="1737360" cy="1737360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sp>
        <p:nvSpPr>
          <p:cNvPr id="108" name="doc-text"/>
          <p:cNvSpPr txBox="1"/>
          <p:nvPr/>
        </p:nvSpPr>
        <p:spPr>
          <a:xfrm>
            <a:off x="6812280" y="1371600"/>
            <a:ext cx="1600200" cy="2743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fr-FR" sz="1000" b="1" dirty="0">
                <a:solidFill>
                  <a:schemeClr val="accent5"/>
                </a:solidFill>
              </a:rPr>
              <a:t>À REMPLIR PAR LA RAPPORTEUSE</a:t>
            </a:r>
          </a:p>
        </p:txBody>
      </p:sp>
      <p:sp>
        <p:nvSpPr>
          <p:cNvPr id="109" name="doc-text"/>
          <p:cNvSpPr txBox="1"/>
          <p:nvPr/>
        </p:nvSpPr>
        <p:spPr>
          <a:xfrm>
            <a:off x="6812280" y="1691640"/>
            <a:ext cx="1600200" cy="4572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fr-FR" sz="1800" b="1" dirty="0">
                <a:solidFill>
                  <a:schemeClr val="tx2"/>
                </a:solidFill>
              </a:rPr>
              <a:t>Restitution</a:t>
            </a:r>
          </a:p>
        </p:txBody>
      </p:sp>
      <p:sp>
        <p:nvSpPr>
          <p:cNvPr id="110" name="doc-text"/>
          <p:cNvSpPr txBox="1"/>
          <p:nvPr/>
        </p:nvSpPr>
        <p:spPr>
          <a:xfrm>
            <a:off x="4892040" y="3291840"/>
            <a:ext cx="3474720" cy="10058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fr-FR" sz="1300" dirty="0">
                <a:solidFill>
                  <a:schemeClr val="tx1"/>
                </a:solidFill>
              </a:rPr>
              <a:t>Les réponses du groupe aux quatre étapes. Ce document est affiché à l'écran pendant la restitution.</a:t>
            </a:r>
          </a:p>
        </p:txBody>
      </p:sp>
      <p:sp>
        <p:nvSpPr>
          <p:cNvPr id="111" name="doc-text"/>
          <p:cNvSpPr txBox="1"/>
          <p:nvPr/>
        </p:nvSpPr>
        <p:spPr>
          <a:xfrm>
            <a:off x="2697480" y="2240280"/>
            <a:ext cx="1600200" cy="914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fr-FR" sz="1100" i="1" dirty="0">
                <a:solidFill>
                  <a:schemeClr val="accent1"/>
                </a:solidFill>
              </a:rPr>
              <a:t>Scannez avec l'appareil photo du téléphone.</a:t>
            </a:r>
          </a:p>
        </p:txBody>
      </p:sp>
      <p:sp>
        <p:nvSpPr>
          <p:cNvPr id="112" name="doc-text"/>
          <p:cNvSpPr txBox="1"/>
          <p:nvPr/>
        </p:nvSpPr>
        <p:spPr>
          <a:xfrm>
            <a:off x="6812280" y="2240280"/>
            <a:ext cx="1600200" cy="914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fr-FR" sz="1100" i="1" dirty="0">
                <a:solidFill>
                  <a:schemeClr val="accent1"/>
                </a:solidFill>
              </a:rPr>
              <a:t>Ouvrez-le dans l'appli Google Docs pour écrire.</a:t>
            </a:r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365760" cy="27432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axJotna">
  <a:themeElements>
    <a:clrScheme name="WaxJotna">
      <a:dk1>
        <a:srgbClr val="1F1F1F"/>
      </a:dk1>
      <a:lt1>
        <a:srgbClr val="FFFFFF"/>
      </a:lt1>
      <a:dk2>
        <a:srgbClr val="3B1458"/>
      </a:dk2>
      <a:lt2>
        <a:srgbClr val="F1E8F8"/>
      </a:lt2>
      <a:accent1>
        <a:srgbClr val="6A2C91"/>
      </a:accent1>
      <a:accent2>
        <a:srgbClr val="C8192A"/>
      </a:accent2>
      <a:accent3>
        <a:srgbClr val="C2549A"/>
      </a:accent3>
      <a:accent4>
        <a:srgbClr val="9C6ADE"/>
      </a:accent4>
      <a:accent5>
        <a:srgbClr val="A3141F"/>
      </a:accent5>
      <a:accent6>
        <a:srgbClr val="F7D9E6"/>
      </a:accent6>
      <a:hlink>
        <a:srgbClr val="6A2C91"/>
      </a:hlink>
      <a:folHlink>
        <a:srgbClr val="3B1458"/>
      </a:folHlink>
    </a:clrScheme>
    <a:fontScheme name="WaxJotn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axJotna">
  <a:themeElements>
    <a:clrScheme name="WaxJotna">
      <a:dk1>
        <a:srgbClr val="1F1F1F"/>
      </a:dk1>
      <a:lt1>
        <a:srgbClr val="FFFFFF"/>
      </a:lt1>
      <a:dk2>
        <a:srgbClr val="3B1458"/>
      </a:dk2>
      <a:lt2>
        <a:srgbClr val="F1E8F8"/>
      </a:lt2>
      <a:accent1>
        <a:srgbClr val="6A2C91"/>
      </a:accent1>
      <a:accent2>
        <a:srgbClr val="C8192A"/>
      </a:accent2>
      <a:accent3>
        <a:srgbClr val="C2549A"/>
      </a:accent3>
      <a:accent4>
        <a:srgbClr val="9C6ADE"/>
      </a:accent4>
      <a:accent5>
        <a:srgbClr val="A3141F"/>
      </a:accent5>
      <a:accent6>
        <a:srgbClr val="F7D9E6"/>
      </a:accent6>
      <a:hlink>
        <a:srgbClr val="6A2C91"/>
      </a:hlink>
      <a:folHlink>
        <a:srgbClr val="3B1458"/>
      </a:folHlink>
    </a:clrScheme>
    <a:fontScheme name="WaxJotn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3667</Words>
  <Application>WPS Presentation</Application>
  <PresentationFormat>On-screen Show (16:9)</PresentationFormat>
  <Paragraphs>206</Paragraphs>
  <Slides>12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8" baseType="lpstr">
      <vt:lpstr>Arial</vt:lpstr>
      <vt:lpstr>SimSun</vt:lpstr>
      <vt:lpstr>Wingdings</vt:lpstr>
      <vt:lpstr>Cambria</vt:lpstr>
      <vt:lpstr>苹方-简</vt:lpstr>
      <vt:lpstr>Cambria</vt:lpstr>
      <vt:lpstr>Cambria</vt:lpstr>
      <vt:lpstr>Calibri</vt:lpstr>
      <vt:lpstr>Helvetica Neue</vt:lpstr>
      <vt:lpstr>Calibri</vt:lpstr>
      <vt:lpstr>Calibri</vt:lpstr>
      <vt:lpstr>Microsoft YaHei</vt:lpstr>
      <vt:lpstr>汉仪旗黑</vt:lpstr>
      <vt:lpstr>Arial Unicode MS</vt:lpstr>
      <vt:lpstr>宋体-简</vt:lpstr>
      <vt:lpstr>WaxJotna</vt:lpstr>
      <vt:lpstr>PowerPoint 演示文稿</vt:lpstr>
      <vt:lpstr>Quatre notions, un même système</vt:lpstr>
      <vt:lpstr>Patriarcat</vt:lpstr>
      <vt:lpstr>Sexisme</vt:lpstr>
      <vt:lpstr>Misogynie</vt:lpstr>
      <vt:lpstr>Féminicide</vt:lpstr>
      <vt:lpstr>Un espace sûr pour toutes</vt:lpstr>
      <vt:lpstr>Les groupes</vt:lpstr>
      <vt:lpstr>La consigne en 4 étapes</vt:lpstr>
      <vt:lpstr>Les mots de la presse</vt:lpstr>
      <vt:lpstr>Restitution par notion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Atelier – Rentrée féministe WaxJotna</dc:title>
  <dc:creator>WaxJotna</dc:creator>
  <dc:subject>PptxGenJS Presentation</dc:subject>
  <cp:lastModifiedBy>xaadim_bamba</cp:lastModifiedBy>
  <cp:revision>3</cp:revision>
  <dcterms:created xsi:type="dcterms:W3CDTF">2026-10-10T04:30:07Z</dcterms:created>
  <dcterms:modified xsi:type="dcterms:W3CDTF">2026-10-10T04:30:07Z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1033-12.1.28496.28496</vt:lpwstr>
  </property>
  <property fmtid="{D5CDD505-2E9C-101B-9397-08002B2CF9AE}" pid="3" name="ICV">
    <vt:lpwstr>2C652B50E8FFB78A4FBFC96A87B5EFD0_43</vt:lpwstr>
  </property>
</Properties>
</file>